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57" r:id="rId4"/>
    <p:sldId id="256" r:id="rId5"/>
    <p:sldId id="266" r:id="rId6"/>
    <p:sldId id="267" r:id="rId7"/>
    <p:sldId id="258" r:id="rId8"/>
    <p:sldId id="269" r:id="rId9"/>
    <p:sldId id="265" r:id="rId10"/>
    <p:sldId id="259" r:id="rId11"/>
    <p:sldId id="261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5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7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2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6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0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4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7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4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D284-5910-4CA9-B882-A0FFED1E880C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03F0D-A64A-49D5-9CEB-CD328D3D1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8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14422"/>
            <a:ext cx="84249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/>
              <a:t>22.12.2016 г. службой наладки был произведен отчет  о проделанной работе сектора приборов учета перед председателем правления АО «Астана-Теплотранзит» Курисько В.В. </a:t>
            </a:r>
            <a:endParaRPr lang="en-US" sz="1400" dirty="0" smtClean="0"/>
          </a:p>
          <a:p>
            <a:endParaRPr lang="ru-RU" sz="1400" dirty="0"/>
          </a:p>
          <a:p>
            <a:r>
              <a:rPr lang="kk-KZ" sz="1400" dirty="0"/>
              <a:t>Так же на отчетном совещании присутсвовали:  </a:t>
            </a:r>
            <a:endParaRPr lang="ru-RU" sz="1400" dirty="0"/>
          </a:p>
          <a:p>
            <a:r>
              <a:rPr lang="kk-KZ" sz="1400" dirty="0"/>
              <a:t>- Превый заместитель председателя правления 			Голев С.Н.</a:t>
            </a:r>
            <a:endParaRPr lang="ru-RU" sz="1400" dirty="0"/>
          </a:p>
          <a:p>
            <a:r>
              <a:rPr lang="kk-KZ" sz="1400" dirty="0"/>
              <a:t>- Главный инженер 					Садыков З.И.</a:t>
            </a:r>
            <a:endParaRPr lang="ru-RU" sz="1400" dirty="0"/>
          </a:p>
          <a:p>
            <a:r>
              <a:rPr lang="kk-KZ" sz="1400" dirty="0"/>
              <a:t>- Начальник службы режимов и реализации 			Саугабаев А.Х.</a:t>
            </a:r>
            <a:endParaRPr lang="ru-RU" sz="1400" dirty="0"/>
          </a:p>
          <a:p>
            <a:r>
              <a:rPr lang="kk-KZ" sz="1400" dirty="0"/>
              <a:t>- Заместитель начальника службы режимов и реализации 	Султанова А.Б.</a:t>
            </a:r>
            <a:endParaRPr lang="ru-RU" sz="1400" dirty="0"/>
          </a:p>
          <a:p>
            <a:r>
              <a:rPr lang="kk-KZ" sz="1400" dirty="0"/>
              <a:t>- Заместитель службы наладки 				Каликов С.К.</a:t>
            </a:r>
            <a:endParaRPr lang="ru-RU" sz="1400" dirty="0"/>
          </a:p>
          <a:p>
            <a:r>
              <a:rPr lang="kk-KZ" sz="1400" dirty="0"/>
              <a:t>- Заместитель службы наладки 				Турабаев А.Б.</a:t>
            </a:r>
            <a:endParaRPr lang="ru-RU" sz="1400" dirty="0"/>
          </a:p>
          <a:p>
            <a:r>
              <a:rPr lang="kk-KZ" sz="1400" dirty="0"/>
              <a:t>- Ведущий инженер службы наладки сектора приборов учета	Умбетов А.М.</a:t>
            </a:r>
            <a:endParaRPr lang="ru-RU" sz="1400" dirty="0"/>
          </a:p>
          <a:p>
            <a:r>
              <a:rPr lang="kk-KZ" sz="1400" dirty="0"/>
              <a:t>- Инженер службы наладки сектора приборов учета		Радыгин Е.Б.</a:t>
            </a:r>
            <a:endParaRPr lang="ru-RU" sz="1400" dirty="0"/>
          </a:p>
          <a:p>
            <a:r>
              <a:rPr lang="kk-KZ" sz="1400" dirty="0"/>
              <a:t>- Инженер службы наладки сектора приборов учета		Макаш А.К.</a:t>
            </a:r>
            <a:endParaRPr lang="ru-RU" sz="1400" dirty="0"/>
          </a:p>
          <a:p>
            <a:r>
              <a:rPr lang="kk-KZ" sz="1400" dirty="0"/>
              <a:t>- Инженер службы наладки сектора приборов учета		Ержанов М.К.</a:t>
            </a:r>
            <a:endParaRPr lang="ru-RU" sz="1400" dirty="0"/>
          </a:p>
          <a:p>
            <a:r>
              <a:rPr lang="kk-KZ" sz="1400" dirty="0"/>
              <a:t> </a:t>
            </a:r>
            <a:endParaRPr lang="ru-RU" sz="1400" dirty="0"/>
          </a:p>
          <a:p>
            <a:r>
              <a:rPr lang="kk-KZ" sz="1400" dirty="0"/>
              <a:t>Докладчиком выступил заместитель службы наладки 		Каликов С.К.</a:t>
            </a:r>
            <a:endParaRPr lang="ru-RU" sz="1400" dirty="0"/>
          </a:p>
          <a:p>
            <a:r>
              <a:rPr lang="kk-KZ" sz="1400" dirty="0"/>
              <a:t> </a:t>
            </a:r>
            <a:endParaRPr lang="ru-RU" sz="1400" dirty="0"/>
          </a:p>
          <a:p>
            <a:r>
              <a:rPr lang="kk-KZ" sz="1400" dirty="0"/>
              <a:t> </a:t>
            </a:r>
            <a:endParaRPr lang="ru-RU" sz="1400" dirty="0"/>
          </a:p>
          <a:p>
            <a:r>
              <a:rPr lang="kk-KZ" sz="1400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58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567190"/>
              </p:ext>
            </p:extLst>
          </p:nvPr>
        </p:nvGraphicFramePr>
        <p:xfrm>
          <a:off x="251525" y="730456"/>
          <a:ext cx="8658702" cy="1524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73814"/>
                <a:gridCol w="600372"/>
                <a:gridCol w="600372"/>
                <a:gridCol w="600372"/>
                <a:gridCol w="600372"/>
                <a:gridCol w="600372"/>
                <a:gridCol w="600372"/>
                <a:gridCol w="600372"/>
                <a:gridCol w="600372"/>
                <a:gridCol w="600372"/>
                <a:gridCol w="600372"/>
                <a:gridCol w="600372"/>
                <a:gridCol w="640398"/>
                <a:gridCol w="640398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Алматы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Есиль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Сары-арка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по городу Астана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УСПД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 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УСПД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 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УСПД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 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кол-во УСПД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не дозвон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не дозвона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06.11.2013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05.01.2014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05.01.2015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1899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3898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05.01.2016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2141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4386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15.12.2016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2301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5032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4904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2,5%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260648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дозвона УСПД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9003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передаче СТУ по договору безвозмездной передачи имущества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22612"/>
              </p:ext>
            </p:extLst>
          </p:nvPr>
        </p:nvGraphicFramePr>
        <p:xfrm>
          <a:off x="251522" y="332656"/>
          <a:ext cx="8640958" cy="23309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56182"/>
                <a:gridCol w="1296144"/>
                <a:gridCol w="1728192"/>
                <a:gridCol w="1584176"/>
                <a:gridCol w="2376264"/>
              </a:tblGrid>
              <a:tr h="403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г. Астана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СТУ переданных по ДДУ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СТУ переданных по 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ДБПИ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 (на балансе АО «АТТ») в антивандальных коробах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реализации 2013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Сары-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рка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Есиль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en-US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этапу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реализации 2014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Сары-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рка 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Есиль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en-US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этапу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26369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Примечание: 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инвестиционной программе установлено 6 СТУ в антивандальных </a:t>
            </a:r>
            <a:r>
              <a:rPr lang="kk-KZ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коробах, </a:t>
            </a:r>
            <a:r>
              <a:rPr lang="kk-KZ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отсутсвуют обслуживающие организации и приборы не были переданы по ДДУ.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83151"/>
              </p:ext>
            </p:extLst>
          </p:nvPr>
        </p:nvGraphicFramePr>
        <p:xfrm>
          <a:off x="272905" y="3356992"/>
          <a:ext cx="8636197" cy="16903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0689"/>
                <a:gridCol w="1135519"/>
                <a:gridCol w="1363906"/>
                <a:gridCol w="913544"/>
                <a:gridCol w="1022528"/>
                <a:gridCol w="1022528"/>
                <a:gridCol w="1083428"/>
                <a:gridCol w="504055"/>
              </a:tblGrid>
              <a:tr h="190500">
                <a:tc rowSpan="2">
                  <a:txBody>
                    <a:bodyPr/>
                    <a:lstStyle/>
                    <a:p>
                      <a:pPr marL="408305" indent="-4083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Административный район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Подписаны договора безвозмездной передачи имущества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подписаны договора безвозмездной передачи имущества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Отказались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Инициативная группа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Демонтированы (заменены на КМ-55)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Должны восстановить по суду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Сары-Арка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32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Есиль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0512" y="5106670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обеспечения подписания договоров безвозмездной передачи имущества сделано следующее: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Направлены письма ГУ «Управления жилищной инспекции» с просьбой оказать содействие по передаче СТУ на баланс объектов кондоминиума.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Проведены совещания с органами управления объектами кондоминиума.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Проведена рабочая встреча с ГУ «Управления жилищной инспекции».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Направлены письма органам управления объектами кондоминиума с указанием Законодательных актов. 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Предложения для обеспечения подписания договоров: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Провести совещания с ассоциациями КСК районов города Астана.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Провести совещания на штабах по прохождению отопительного сезона в районных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Акиматах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, с привлечением ГУ «Управления жилищной инспекции», и Ассоциаций КСК районов города Астана.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Поднять вопрос удешевления стоимости метрологической поверки СТУ, установленных по инвестиционной программе с поверочными лабораториями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8750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 проделанной работы сектора приборов учета службы наладки </a:t>
            </a: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Астана-Теплотранзит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32356"/>
            <a:ext cx="9036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поверке СТУ города Астана,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869320"/>
              </p:ext>
            </p:extLst>
          </p:nvPr>
        </p:nvGraphicFramePr>
        <p:xfrm>
          <a:off x="251520" y="498902"/>
          <a:ext cx="8640960" cy="131835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2168"/>
                <a:gridCol w="2150226"/>
                <a:gridCol w="1594190"/>
                <a:gridCol w="1046959"/>
                <a:gridCol w="1333780"/>
                <a:gridCol w="1003637"/>
              </a:tblGrid>
              <a:tr h="1471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 в 2016 году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 на 20.12.2016г.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осталось поверить в 2016 году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поверяются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поверке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7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3945" y="1795046"/>
            <a:ext cx="9036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поверке СТУ района "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Сарыарка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2484"/>
              </p:ext>
            </p:extLst>
          </p:nvPr>
        </p:nvGraphicFramePr>
        <p:xfrm>
          <a:off x="251520" y="2083078"/>
          <a:ext cx="8647732" cy="1295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2168"/>
                <a:gridCol w="2153095"/>
                <a:gridCol w="1591321"/>
                <a:gridCol w="1051898"/>
                <a:gridCol w="1334826"/>
                <a:gridCol w="1004424"/>
              </a:tblGrid>
              <a:tr h="1260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 в 2016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осталось поверить в 2016 году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поверяются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поверке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6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7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6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6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6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6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3379222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поверке СТУ района "Алматы",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7551"/>
              </p:ext>
            </p:extLst>
          </p:nvPr>
        </p:nvGraphicFramePr>
        <p:xfrm>
          <a:off x="222601" y="3667254"/>
          <a:ext cx="8669879" cy="1295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28394"/>
                <a:gridCol w="2146256"/>
                <a:gridCol w="1567317"/>
                <a:gridCol w="1082672"/>
                <a:gridCol w="1338244"/>
                <a:gridCol w="1006996"/>
              </a:tblGrid>
              <a:tr h="1377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 в 2016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осталось поверить в 2016 году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поверяются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поверке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77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4963398"/>
            <a:ext cx="8892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Информация по поверке СТУ района "Есиль",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64112"/>
              </p:ext>
            </p:extLst>
          </p:nvPr>
        </p:nvGraphicFramePr>
        <p:xfrm>
          <a:off x="251520" y="5301208"/>
          <a:ext cx="8640959" cy="1295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99671"/>
                <a:gridCol w="2162722"/>
                <a:gridCol w="1550748"/>
                <a:gridCol w="1090401"/>
                <a:gridCol w="1333780"/>
                <a:gridCol w="1003637"/>
              </a:tblGrid>
              <a:tr h="1408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 в 2016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осталось поверить в 2016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поверяются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поверке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40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18596"/>
              </p:ext>
            </p:extLst>
          </p:nvPr>
        </p:nvGraphicFramePr>
        <p:xfrm>
          <a:off x="341275" y="692696"/>
          <a:ext cx="8640962" cy="18141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43970"/>
                <a:gridCol w="720435"/>
                <a:gridCol w="584701"/>
                <a:gridCol w="597991"/>
                <a:gridCol w="597991"/>
                <a:gridCol w="571414"/>
                <a:gridCol w="597991"/>
                <a:gridCol w="597991"/>
                <a:gridCol w="571414"/>
                <a:gridCol w="568091"/>
                <a:gridCol w="558124"/>
                <a:gridCol w="584701"/>
                <a:gridCol w="578057"/>
                <a:gridCol w="568091"/>
              </a:tblGrid>
              <a:tr h="3600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Сары-Арка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г. Астана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поверено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поверено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 поверить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поверено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поверено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не поверенных СТУ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7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7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2014г.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7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2015г.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7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20.12.2016г.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60648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проведения работ по государственной поверке СТУ города Астана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4797"/>
              </p:ext>
            </p:extLst>
          </p:nvPr>
        </p:nvGraphicFramePr>
        <p:xfrm>
          <a:off x="251520" y="620688"/>
          <a:ext cx="8568952" cy="187220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30316"/>
                <a:gridCol w="1874308"/>
                <a:gridCol w="1823846"/>
                <a:gridCol w="1867099"/>
                <a:gridCol w="1773383"/>
              </a:tblGrid>
              <a:tr h="190531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Типы СТУ (комплект)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предприятий, занимающихся поверкой систем теплового учета на рынке г.Астана</a:t>
                      </a:r>
                      <a:endParaRPr lang="ru-RU" sz="1000" b="1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Тепловодотехника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ПФ "Влет-Казахстан"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"Омега-2"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Айдабол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ctr"/>
                </a:tc>
              </a:tr>
              <a:tr h="3727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ВКТ- 7 с ПРЭМ Ду 20-40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47 350 (без замены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52 100 (без замены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41 360(без замены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</a:tr>
              <a:tr h="3727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ВКТ- 7 с ПРЭМ Ду 50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54 950 (без замены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53 100 (без замены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47 560(без замены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</a:tr>
              <a:tr h="3727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Взлет с ЭР Ду 20 - 40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60 900 (с заменой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56 970 (без замены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43 300(без замены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</a:tr>
              <a:tr h="3727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Взлет с ЭР Ду 50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60 900 (с заменой литиевой батареи)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56 970 (без замены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49 500(без замены литиевой батареи)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920" marR="6920" marT="69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892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стоимости поверки СТУ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708920"/>
            <a:ext cx="88924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Ориентировочная стоимость сервисных организаций за работу по демонтажу, монтажу, установке имитаторов, пуско-наладке – от 20 до 35 тысяч тенге.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040864"/>
              </p:ext>
            </p:extLst>
          </p:nvPr>
        </p:nvGraphicFramePr>
        <p:xfrm>
          <a:off x="323528" y="3789040"/>
          <a:ext cx="8533506" cy="222819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8501"/>
                <a:gridCol w="2904559"/>
                <a:gridCol w="565078"/>
                <a:gridCol w="818955"/>
                <a:gridCol w="507752"/>
                <a:gridCol w="1048262"/>
                <a:gridCol w="491372"/>
                <a:gridCol w="540510"/>
                <a:gridCol w="556889"/>
                <a:gridCol w="761628"/>
              </a:tblGrid>
              <a:tr h="1466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Предприятия, занимающиеся поверкой СТУ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Тепловодотехника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ПФ "Влет-Казахстан"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"Омега-2"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Айдабол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компани</a:t>
                      </a:r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средств измерений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Тепловычислитель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ВКТ-7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10 560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Тепловычислитель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ТСРВ-03Х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Ультрозвуковые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расходомеры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15-20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Ультрозвуковые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расходомеры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25-40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Ультрозвуковые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расходомеры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Электромагнитные расходомеры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20-40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22 200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20 350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Электромагнитные расходомеры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22 200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20 350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Термопреобразователи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сопративлений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(комплект)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6 350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тариф АО НаЦЭкс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26099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Поверка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тепловычислителя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заменой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литивой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батареи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17 000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1576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883" marR="7883" marT="7883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3284984"/>
            <a:ext cx="8892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стоимости поверки элементов СТУ</a:t>
            </a: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1" y="188640"/>
            <a:ext cx="8892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предприятий, занимающихся поверкой систем теплового учета на рынке г. Астана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764704"/>
          <a:ext cx="8064896" cy="451251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0891"/>
                <a:gridCol w="1139269"/>
                <a:gridCol w="1152128"/>
                <a:gridCol w="936104"/>
                <a:gridCol w="1080120"/>
                <a:gridCol w="936104"/>
                <a:gridCol w="792088"/>
                <a:gridCol w="792088"/>
                <a:gridCol w="936104"/>
              </a:tblGrid>
              <a:tr h="9361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предприятия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Фактический адрес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руководителя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Типы поверяемых приборов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Тип проливной установки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рабочих мест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Межповерочный</a:t>
                      </a:r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интервал проливной установки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Виды работ лаборатории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</a:tr>
              <a:tr h="8640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ТОО "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Тепловодотехника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г.Астана пр.Туран д.12            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Гайдара д.196/6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Борославский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Взлет (ТСРВ)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Теплоком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(ВКТ-7)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Термотронник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(ТВ-7)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Kamstrup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Мультикал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"АС-50" до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станция -1 место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Диагностика, калибровка, ремонт, поверка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</a:tr>
              <a:tr h="7432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ТОО ПФ "Влет-Казахстан"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г.Алматы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Ауэзова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д.62/184 кв.31 г.Астана пер.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Шынтас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д.8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Мурзахметов Б.Ш.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Взлет (ТСРВ)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"Взлет ПУ" до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200 " АС" до Ду50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2 станции -2 места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Диагностика, калибровка, ремонт, поверка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</a:tr>
              <a:tr h="9609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ТОО "Омега-2"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г.Караганда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ул.Ермекова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д.88 кв.2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Луканина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Н.М.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Взлет (ТСРВ)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Теплоком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(ВКТ-7)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Термотронник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(ТВ-7)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Kamstrup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Мультикал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 ТВА-1 ТС-07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информация отсутствует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информация отсутствует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Диагностика, калибровка, ремонт, поверка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</a:tr>
              <a:tr h="10081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ТОО "Айдабол компани" представитель в г.Астана ИП "Абжанова И.В."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г.Экибастуз ул.Абая д.129 г. УстьКаменогорск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Огай В.В.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Взлет (ТСРВ)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Теплоком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(ВКТ-7)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Термотронник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(ТВ-7)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Kamstrup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Мультикал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 ТВА-1 ТС-07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УПСЖ-50М до </a:t>
                      </a:r>
                      <a:r>
                        <a:rPr lang="ru-RU" sz="10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Ду</a:t>
                      </a:r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станция -2 место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Диагностика, поверка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25" marR="5225" marT="52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950" y="163067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коммерческому учету СТУ города Астана,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9856" y="1707164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коммерческому учету СТУ района "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Сарыарка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142" y="3284984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коммерческому учету СТУ района "Алматы",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869160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коммерческому учету СТУ района "Есиль", по состоянию на 20.12.2016 г.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92367"/>
              </p:ext>
            </p:extLst>
          </p:nvPr>
        </p:nvGraphicFramePr>
        <p:xfrm>
          <a:off x="251519" y="483618"/>
          <a:ext cx="8640961" cy="12015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56185"/>
                <a:gridCol w="1584176"/>
                <a:gridCol w="2376264"/>
                <a:gridCol w="3024336"/>
              </a:tblGrid>
              <a:tr h="229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на КУ до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принято на КУ по состоянию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7979"/>
              </p:ext>
            </p:extLst>
          </p:nvPr>
        </p:nvGraphicFramePr>
        <p:xfrm>
          <a:off x="218834" y="2045718"/>
          <a:ext cx="8640958" cy="118817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99214"/>
                <a:gridCol w="1584176"/>
                <a:gridCol w="2376264"/>
                <a:gridCol w="2981304"/>
              </a:tblGrid>
              <a:tr h="216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на КУ до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принято на КУ по состоянию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07110"/>
              </p:ext>
            </p:extLst>
          </p:nvPr>
        </p:nvGraphicFramePr>
        <p:xfrm>
          <a:off x="251520" y="3645024"/>
          <a:ext cx="8640960" cy="120007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56184"/>
                <a:gridCol w="1584177"/>
                <a:gridCol w="2376264"/>
                <a:gridCol w="3024335"/>
              </a:tblGrid>
              <a:tr h="228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на КУ до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принято на КУ по состоянию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0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09191"/>
              </p:ext>
            </p:extLst>
          </p:nvPr>
        </p:nvGraphicFramePr>
        <p:xfrm>
          <a:off x="210742" y="5229200"/>
          <a:ext cx="8681737" cy="14114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96962"/>
                <a:gridCol w="1584176"/>
                <a:gridCol w="2376264"/>
                <a:gridCol w="3024335"/>
              </a:tblGrid>
              <a:tr h="268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 на КУ до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принято на КУ по состоянию на 20.12.2016г.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МЖФ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юр. лица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Частный сектор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6550"/>
              </p:ext>
            </p:extLst>
          </p:nvPr>
        </p:nvGraphicFramePr>
        <p:xfrm>
          <a:off x="467544" y="908720"/>
          <a:ext cx="8064896" cy="157446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22190"/>
                <a:gridCol w="1143466"/>
                <a:gridCol w="1507295"/>
                <a:gridCol w="1507295"/>
                <a:gridCol w="961550"/>
                <a:gridCol w="961550"/>
                <a:gridCol w="961550"/>
              </a:tblGrid>
              <a:tr h="252028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СТУ 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 без УСПД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УСПД Энергия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Teplosbor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УСПД, в том числе: 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дозвон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дозвон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0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Астана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5032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0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2249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0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Есиль 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1159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0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Сары-арка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892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по оснащенности приборов учета тепловой энергии модемами (УСПД), по состоянию на 15.12.2016 г.</a:t>
            </a: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25653"/>
              </p:ext>
            </p:extLst>
          </p:nvPr>
        </p:nvGraphicFramePr>
        <p:xfrm>
          <a:off x="251520" y="620688"/>
          <a:ext cx="8568951" cy="585785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7173"/>
                <a:gridCol w="2066406"/>
                <a:gridCol w="3080651"/>
                <a:gridCol w="739356"/>
                <a:gridCol w="748835"/>
                <a:gridCol w="682484"/>
                <a:gridCol w="654046"/>
              </a:tblGrid>
              <a:tr h="2124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проблемы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проблемы 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Пути решения проблемы</a:t>
                      </a:r>
                      <a:endParaRPr lang="ru-RU" sz="1000" b="1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r>
                        <a:rPr lang="ru-RU" sz="1000" u="none" strike="noStrike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r>
                        <a:rPr lang="ru-RU" sz="1000" u="none" strike="noStrike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Сарыарка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Есиль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г. Астана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Прошивка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перепрошивка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ноутбуком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Кабель-интерфейса </a:t>
                      </a:r>
                      <a:r>
                        <a:rPr lang="en-US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RS-232</a:t>
                      </a:r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замыкание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размыкание, 2)замена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подключен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подключение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оторван кабель-интерфейса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1)замена, 2) припайка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 распаян кабель-интерфейса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перепайка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подключен к плате внутри ПУ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подключение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питания УСПД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питания вышел из строя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блока питания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питания отключен от питания 220В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подключение питания 220В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Антенна УСПД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  оторван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1)замена, 2)припайка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слабый сигнал сотовой связи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1)перенос антенны, 2)перенос УСПД, 3)замена провайдера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модема 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зависание модема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отключение- включение питания 220В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 из строя модема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модема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модема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демонтаж модема и отправка его в ремонт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</a:t>
                      </a:r>
                      <a:r>
                        <a:rPr lang="en-US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Sim-</a:t>
                      </a:r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карты 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 из строя </a:t>
                      </a:r>
                      <a:r>
                        <a:rPr lang="en-US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Sim-</a:t>
                      </a:r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карты 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</a:t>
                      </a:r>
                      <a:r>
                        <a:rPr lang="en-US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</a:t>
                      </a:r>
                      <a:r>
                        <a:rPr lang="en-US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карты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 вставлена Sim-карта в слот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переставить </a:t>
                      </a:r>
                      <a:r>
                        <a:rPr lang="en-US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</a:t>
                      </a:r>
                      <a:r>
                        <a:rPr lang="en-US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карту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ПУ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питания 220 В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подключение питания 220В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разрядилась литиевая батарея ПУ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литиевой батареи ПУ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Неверные настройки ПУ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перепрограммирование ПУ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Сбой настроек даты и времени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настроек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978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неверное подключение ППР и термодатчиков , отсутствие архива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переподключение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000" u="none" strike="noStrike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соответсвии</a:t>
                      </a:r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инструкцией по монтажу 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 из строя платы (TR66, ADP-2)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1)замена платы, 2)перепрограммирование платы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7.7.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 на гос. поверке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ремонтные работы на ТУ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7.9.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 демонтирован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Причина неизвестна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u="none" strike="noStrike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  <a:tr h="132765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1" u="none" strike="noStrike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638" marR="6638" marT="6638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892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не дозвона УСПД по состоянию на 15.12.2016 г.</a:t>
            </a:r>
          </a:p>
        </p:txBody>
      </p:sp>
    </p:spTree>
    <p:extLst>
      <p:ext uri="{BB962C8B-B14F-4D97-AF65-F5344CB8AC3E}">
        <p14:creationId xmlns:p14="http://schemas.microsoft.com/office/powerpoint/2010/main" val="262433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2019</Words>
  <Application>Microsoft Office PowerPoint</Application>
  <PresentationFormat>Экран (4:3)</PresentationFormat>
  <Paragraphs>1036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408</dc:creator>
  <cp:lastModifiedBy>Alexander</cp:lastModifiedBy>
  <cp:revision>25</cp:revision>
  <cp:lastPrinted>2016-12-22T05:16:12Z</cp:lastPrinted>
  <dcterms:created xsi:type="dcterms:W3CDTF">2016-12-21T07:39:57Z</dcterms:created>
  <dcterms:modified xsi:type="dcterms:W3CDTF">2016-12-27T15:52:40Z</dcterms:modified>
</cp:coreProperties>
</file>